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58" r:id="rId3"/>
    <p:sldId id="257" r:id="rId4"/>
    <p:sldId id="259" r:id="rId5"/>
    <p:sldId id="261" r:id="rId6"/>
    <p:sldId id="262" r:id="rId7"/>
    <p:sldId id="263" r:id="rId8"/>
    <p:sldId id="264" r:id="rId9"/>
    <p:sldId id="265" r:id="rId10"/>
    <p:sldId id="256" r:id="rId1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2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9C849-6E2B-49A3-9CA6-753A382518A9}" type="datetimeFigureOut">
              <a:rPr lang="es-ES" smtClean="0"/>
              <a:t>04/05/2021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409E-A29F-4E5C-ACA0-35A9462AC3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4774698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9C849-6E2B-49A3-9CA6-753A382518A9}" type="datetimeFigureOut">
              <a:rPr lang="es-ES" smtClean="0"/>
              <a:t>04/05/2021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409E-A29F-4E5C-ACA0-35A9462AC3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1650957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9C849-6E2B-49A3-9CA6-753A382518A9}" type="datetimeFigureOut">
              <a:rPr lang="es-ES" smtClean="0"/>
              <a:t>04/05/2021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409E-A29F-4E5C-ACA0-35A9462AC3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4117678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9C849-6E2B-49A3-9CA6-753A382518A9}" type="datetimeFigureOut">
              <a:rPr lang="es-ES" smtClean="0"/>
              <a:t>04/05/2021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409E-A29F-4E5C-ACA0-35A9462AC3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8333571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9C849-6E2B-49A3-9CA6-753A382518A9}" type="datetimeFigureOut">
              <a:rPr lang="es-ES" smtClean="0"/>
              <a:t>04/05/2021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409E-A29F-4E5C-ACA0-35A9462AC3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8455073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9C849-6E2B-49A3-9CA6-753A382518A9}" type="datetimeFigureOut">
              <a:rPr lang="es-ES" smtClean="0"/>
              <a:t>04/05/2021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409E-A29F-4E5C-ACA0-35A9462AC3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6139881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9C849-6E2B-49A3-9CA6-753A382518A9}" type="datetimeFigureOut">
              <a:rPr lang="es-ES" smtClean="0"/>
              <a:t>04/05/2021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409E-A29F-4E5C-ACA0-35A9462AC3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7731617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9C849-6E2B-49A3-9CA6-753A382518A9}" type="datetimeFigureOut">
              <a:rPr lang="es-ES" smtClean="0"/>
              <a:t>04/05/2021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409E-A29F-4E5C-ACA0-35A9462AC3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0838981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9C849-6E2B-49A3-9CA6-753A382518A9}" type="datetimeFigureOut">
              <a:rPr lang="es-ES" smtClean="0"/>
              <a:t>04/05/2021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409E-A29F-4E5C-ACA0-35A9462AC3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4718272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9C849-6E2B-49A3-9CA6-753A382518A9}" type="datetimeFigureOut">
              <a:rPr lang="es-ES" smtClean="0"/>
              <a:t>04/05/2021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409E-A29F-4E5C-ACA0-35A9462AC3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1681310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9C849-6E2B-49A3-9CA6-753A382518A9}" type="datetimeFigureOut">
              <a:rPr lang="es-ES" smtClean="0"/>
              <a:t>04/05/2021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6409E-A29F-4E5C-ACA0-35A9462AC3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430306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9C849-6E2B-49A3-9CA6-753A382518A9}" type="datetimeFigureOut">
              <a:rPr lang="es-ES" smtClean="0"/>
              <a:t>04/05/2021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6409E-A29F-4E5C-ACA0-35A9462AC3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7307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616078" y="0"/>
            <a:ext cx="7911846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3800" b="1" cap="none" spc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WELCOME</a:t>
            </a:r>
            <a:endParaRPr lang="es-ES" sz="13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466281" y="2406997"/>
            <a:ext cx="221143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3800" b="1" cap="none" spc="0" dirty="0" smtClean="0">
                <a:ln w="22225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TO</a:t>
            </a:r>
            <a:endParaRPr lang="es-ES" sz="13800" b="1" cap="none" spc="0" dirty="0">
              <a:ln w="22225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295514" y="4813995"/>
            <a:ext cx="4552978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3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SPAIN</a:t>
            </a:r>
            <a:endParaRPr lang="es-ES" sz="13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185281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pa de España | Nell'insegnamento dello spagnolo, Spagnolo, Spag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3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7572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2337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Spain is a country located in the southwest of Europe, in the so-called Iberian Peninsula, a territory that we share with Portugal.</a:t>
            </a:r>
          </a:p>
          <a:p>
            <a:pPr algn="ctr"/>
            <a:r>
              <a:rPr lang="en-US" sz="2000" dirty="0" smtClean="0"/>
              <a:t>Our climate is Mediterranean to the east and Atlantic to the northwest. </a:t>
            </a:r>
            <a:endParaRPr lang="es-ES" sz="2000" dirty="0"/>
          </a:p>
        </p:txBody>
      </p:sp>
      <p:grpSp>
        <p:nvGrpSpPr>
          <p:cNvPr id="8" name="Grupo 7"/>
          <p:cNvGrpSpPr/>
          <p:nvPr/>
        </p:nvGrpSpPr>
        <p:grpSpPr>
          <a:xfrm>
            <a:off x="290045" y="97532"/>
            <a:ext cx="9149790" cy="5846068"/>
            <a:chOff x="290045" y="97532"/>
            <a:chExt cx="9149790" cy="5846068"/>
          </a:xfrm>
        </p:grpSpPr>
        <p:pic>
          <p:nvPicPr>
            <p:cNvPr id="3074" name="Picture 2" descr="España en Europa | España en su contexto y unidad territoria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045" y="97532"/>
              <a:ext cx="9149790" cy="5846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uadroTexto 2"/>
            <p:cNvSpPr txBox="1"/>
            <p:nvPr/>
          </p:nvSpPr>
          <p:spPr>
            <a:xfrm rot="18008863">
              <a:off x="377140" y="4450977"/>
              <a:ext cx="12404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PORTUGAL</a:t>
              </a:r>
              <a:endPara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CuadroTexto 4"/>
            <p:cNvSpPr txBox="1"/>
            <p:nvPr/>
          </p:nvSpPr>
          <p:spPr>
            <a:xfrm rot="2436551">
              <a:off x="3499927" y="4743271"/>
              <a:ext cx="678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ITALY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4113477" y="5560594"/>
              <a:ext cx="917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GREECE</a:t>
              </a:r>
              <a:endPara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6249736" y="5486452"/>
              <a:ext cx="939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CYPRUS</a:t>
              </a:r>
              <a:endPara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" name="Flecha abajo 3"/>
            <p:cNvSpPr/>
            <p:nvPr/>
          </p:nvSpPr>
          <p:spPr>
            <a:xfrm>
              <a:off x="6183565" y="5329968"/>
              <a:ext cx="132341" cy="55340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4572000" y="4276862"/>
              <a:ext cx="1161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ROMANIA</a:t>
              </a:r>
              <a:endPara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759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ndera de España - Wikipedia, la enciclopedia lib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7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363071" y="5782235"/>
            <a:ext cx="83371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err="1" smtClean="0"/>
              <a:t>This</a:t>
            </a:r>
            <a:r>
              <a:rPr lang="es-ES" sz="2000" dirty="0" smtClean="0"/>
              <a:t> </a:t>
            </a:r>
            <a:r>
              <a:rPr lang="es-ES" sz="2000" dirty="0" err="1" smtClean="0"/>
              <a:t>is</a:t>
            </a:r>
            <a:r>
              <a:rPr lang="es-ES" sz="2000" dirty="0" smtClean="0"/>
              <a:t> </a:t>
            </a:r>
            <a:r>
              <a:rPr lang="es-ES" sz="2000" dirty="0" err="1" smtClean="0"/>
              <a:t>our</a:t>
            </a:r>
            <a:r>
              <a:rPr lang="es-ES" sz="2000" dirty="0" smtClean="0"/>
              <a:t> </a:t>
            </a:r>
            <a:r>
              <a:rPr lang="es-ES" sz="2000" dirty="0" err="1" smtClean="0"/>
              <a:t>flag</a:t>
            </a:r>
            <a:r>
              <a:rPr lang="es-ES" sz="2000" dirty="0" smtClean="0"/>
              <a:t>.</a:t>
            </a:r>
            <a:r>
              <a:rPr lang="en-US" sz="2000" dirty="0" smtClean="0"/>
              <a:t> The colors of the Spanish flag are: red, yellow, red.</a:t>
            </a:r>
          </a:p>
          <a:p>
            <a:pPr algn="ctr"/>
            <a:r>
              <a:rPr lang="en-US" sz="2000" dirty="0" smtClean="0"/>
              <a:t>On the yellow strip (which is twice as wide as each of the red strips) you can place the country's coat of arms.</a:t>
            </a:r>
            <a:r>
              <a:rPr lang="es-ES" sz="2000" dirty="0" smtClean="0"/>
              <a:t> 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6629248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4128" y="5553200"/>
            <a:ext cx="90498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Our main economic activity is sun and beach tourism.</a:t>
            </a:r>
          </a:p>
          <a:p>
            <a:pPr algn="ctr"/>
            <a:r>
              <a:rPr lang="en-US" sz="2000" dirty="0" smtClean="0"/>
              <a:t>This is mainly due to: the natural conditions, with hot summers and excellent beaches; the close and outgoing character of Spanish people; the cultural, artistic, folkloric and gastronomic wealth; the wide supply of infrastructures…</a:t>
            </a:r>
            <a:endParaRPr lang="es-ES" sz="2000" dirty="0"/>
          </a:p>
        </p:txBody>
      </p:sp>
      <p:pic>
        <p:nvPicPr>
          <p:cNvPr id="4098" name="Picture 2" descr="España ya no es tan 'different': el turismo de sol y playa cae tras años de  récords | EL BOLET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4649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81632" y="0"/>
            <a:ext cx="85152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SOME TRADITIONALS FOODS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AutoShape 2" descr="Paella Mixta de Marisco y Pollo. Receta Fác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pSp>
        <p:nvGrpSpPr>
          <p:cNvPr id="9" name="Grupo 8"/>
          <p:cNvGrpSpPr/>
          <p:nvPr/>
        </p:nvGrpSpPr>
        <p:grpSpPr>
          <a:xfrm>
            <a:off x="596153" y="1121707"/>
            <a:ext cx="3550694" cy="4005743"/>
            <a:chOff x="596153" y="1121707"/>
            <a:chExt cx="3550694" cy="4005743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6153" y="1121707"/>
              <a:ext cx="3550694" cy="2374527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596153" y="3496234"/>
              <a:ext cx="355069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PAELLA</a:t>
              </a:r>
            </a:p>
            <a:p>
              <a:pPr algn="ctr"/>
              <a:r>
                <a:rPr lang="en-US" sz="2000" dirty="0"/>
                <a:t>Typical dish (mainly from eastern Spain) that is based on rice with prawns, broad beans, mussels, squid ...</a:t>
              </a:r>
              <a:endParaRPr lang="es-ES" sz="2000" dirty="0" smtClean="0"/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5020235" y="1362638"/>
            <a:ext cx="3550694" cy="4948376"/>
            <a:chOff x="5020235" y="1362638"/>
            <a:chExt cx="3550694" cy="4948376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0235" y="3943885"/>
              <a:ext cx="3550694" cy="2367129"/>
            </a:xfrm>
            <a:prstGeom prst="rect">
              <a:avLst/>
            </a:prstGeom>
          </p:spPr>
        </p:pic>
        <p:sp>
          <p:nvSpPr>
            <p:cNvPr id="8" name="CuadroTexto 7"/>
            <p:cNvSpPr txBox="1"/>
            <p:nvPr/>
          </p:nvSpPr>
          <p:spPr>
            <a:xfrm>
              <a:off x="5020235" y="1362638"/>
              <a:ext cx="355069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COCIDO</a:t>
              </a:r>
            </a:p>
            <a:p>
              <a:pPr algn="ctr"/>
              <a:r>
                <a:rPr lang="en-US" sz="2000" dirty="0"/>
                <a:t>Typical dish that consists of cooking chickpeas, potatoes, carrots and cabbage, with bones, chicken, blood sausage, chorizo ​​...</a:t>
              </a:r>
            </a:p>
            <a:p>
              <a:pPr algn="ctr"/>
              <a:r>
                <a:rPr lang="en-US" sz="2000" dirty="0"/>
                <a:t>A soup is also made with the broth.</a:t>
              </a:r>
              <a:endParaRPr lang="es-ES" sz="20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13834714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81632" y="0"/>
            <a:ext cx="85152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SOME TRADITIONALS FOODS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384457" y="1270746"/>
            <a:ext cx="3974086" cy="4472257"/>
            <a:chOff x="384457" y="1270746"/>
            <a:chExt cx="3974086" cy="4472257"/>
          </a:xfrm>
        </p:grpSpPr>
        <p:sp>
          <p:nvSpPr>
            <p:cNvPr id="3" name="CuadroTexto 2"/>
            <p:cNvSpPr txBox="1"/>
            <p:nvPr/>
          </p:nvSpPr>
          <p:spPr>
            <a:xfrm>
              <a:off x="384457" y="3496234"/>
              <a:ext cx="3974086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GAZPACHO</a:t>
              </a:r>
            </a:p>
            <a:p>
              <a:pPr algn="ctr"/>
              <a:r>
                <a:rPr lang="en-US" sz="2000" dirty="0"/>
                <a:t>Typical dish (mainly from southern Spain) consisting of a tomato, pepper, oil, garlic and salt smoothie, with a little bread. It can be taken accompanied by cucumber, onion, egg or chopped Serrano ham on top.</a:t>
              </a:r>
              <a:endParaRPr lang="es-ES" sz="2000" dirty="0" smtClean="0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4457" y="1270746"/>
              <a:ext cx="3974086" cy="2225488"/>
            </a:xfrm>
            <a:prstGeom prst="rect">
              <a:avLst/>
            </a:prstGeom>
          </p:spPr>
        </p:pic>
      </p:grpSp>
      <p:grpSp>
        <p:nvGrpSpPr>
          <p:cNvPr id="9" name="Grupo 8"/>
          <p:cNvGrpSpPr/>
          <p:nvPr/>
        </p:nvGrpSpPr>
        <p:grpSpPr>
          <a:xfrm>
            <a:off x="4808539" y="2492191"/>
            <a:ext cx="3974086" cy="4183031"/>
            <a:chOff x="4808539" y="2492191"/>
            <a:chExt cx="3974086" cy="4183031"/>
          </a:xfrm>
        </p:grpSpPr>
        <p:sp>
          <p:nvSpPr>
            <p:cNvPr id="4" name="CuadroTexto 3"/>
            <p:cNvSpPr txBox="1"/>
            <p:nvPr/>
          </p:nvSpPr>
          <p:spPr>
            <a:xfrm>
              <a:off x="4808539" y="2492191"/>
              <a:ext cx="397408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TORTILLA DE PATATAS</a:t>
              </a:r>
            </a:p>
            <a:p>
              <a:pPr algn="ctr"/>
              <a:r>
                <a:rPr lang="en-US" sz="2000" dirty="0"/>
                <a:t>Typical dish that consists of a fried potato </a:t>
              </a:r>
              <a:r>
                <a:rPr lang="en-US" sz="2000" dirty="0" smtClean="0"/>
                <a:t>omelet </a:t>
              </a:r>
              <a:r>
                <a:rPr lang="en-US" sz="2000" dirty="0"/>
                <a:t>with egg and sometimes onion.</a:t>
              </a:r>
              <a:endParaRPr lang="es-ES" sz="2000" dirty="0" smtClean="0"/>
            </a:p>
          </p:txBody>
        </p:sp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8539" y="4027394"/>
              <a:ext cx="3974086" cy="2647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99410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7234" y="0"/>
            <a:ext cx="90440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SOME TRADITIONALS CLOTHES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16" name="Grupo 15"/>
          <p:cNvGrpSpPr/>
          <p:nvPr/>
        </p:nvGrpSpPr>
        <p:grpSpPr>
          <a:xfrm>
            <a:off x="419290" y="1087011"/>
            <a:ext cx="4022111" cy="5643743"/>
            <a:chOff x="419290" y="1087011"/>
            <a:chExt cx="4022111" cy="5643743"/>
          </a:xfrm>
        </p:grpSpPr>
        <p:sp>
          <p:nvSpPr>
            <p:cNvPr id="3" name="CuadroTexto 2"/>
            <p:cNvSpPr txBox="1"/>
            <p:nvPr/>
          </p:nvSpPr>
          <p:spPr>
            <a:xfrm>
              <a:off x="419290" y="3509682"/>
              <a:ext cx="40221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CHULAPO</a:t>
              </a:r>
            </a:p>
            <a:p>
              <a:pPr algn="ctr"/>
              <a:r>
                <a:rPr lang="en-US" sz="2000" dirty="0"/>
                <a:t>Typical </a:t>
              </a:r>
              <a:r>
                <a:rPr lang="en-US" sz="2000" dirty="0" smtClean="0"/>
                <a:t>clothes from Madrid.</a:t>
              </a:r>
              <a:endParaRPr lang="es-ES" sz="2000" dirty="0" smtClean="0"/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9290" y="1087011"/>
              <a:ext cx="4022111" cy="2252382"/>
            </a:xfrm>
            <a:prstGeom prst="rect">
              <a:avLst/>
            </a:prstGeom>
          </p:spPr>
        </p:pic>
        <p:grpSp>
          <p:nvGrpSpPr>
            <p:cNvPr id="6" name="Grupo 5"/>
            <p:cNvGrpSpPr/>
            <p:nvPr/>
          </p:nvGrpSpPr>
          <p:grpSpPr>
            <a:xfrm>
              <a:off x="715845" y="4409093"/>
              <a:ext cx="3429000" cy="2321661"/>
              <a:chOff x="0" y="759854"/>
              <a:chExt cx="9144924" cy="6459243"/>
            </a:xfrm>
          </p:grpSpPr>
          <p:pic>
            <p:nvPicPr>
              <p:cNvPr id="7" name="Picture 4" descr="Torrejón de Ardoz ubicada en España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759854"/>
                <a:ext cx="9144924" cy="52243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Rectángulo 7"/>
              <p:cNvSpPr/>
              <p:nvPr/>
            </p:nvSpPr>
            <p:spPr>
              <a:xfrm>
                <a:off x="2965414" y="5934669"/>
                <a:ext cx="2989155" cy="128442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s-ES" sz="2400" b="1" cap="none" spc="0" dirty="0" smtClean="0">
                    <a:ln w="28575">
                      <a:solidFill>
                        <a:srgbClr val="7030A0"/>
                      </a:solidFill>
                      <a:prstDash val="solid"/>
                    </a:ln>
                    <a:solidFill>
                      <a:srgbClr val="FFC00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</a:rPr>
                  <a:t>Madrid</a:t>
                </a:r>
                <a:endParaRPr lang="es-ES" sz="5400" b="1" cap="none" spc="0" dirty="0">
                  <a:ln w="28575">
                    <a:solidFill>
                      <a:srgbClr val="7030A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9" name="Y 8"/>
              <p:cNvSpPr/>
              <p:nvPr/>
            </p:nvSpPr>
            <p:spPr>
              <a:xfrm>
                <a:off x="4391695" y="2975020"/>
                <a:ext cx="180304" cy="180304"/>
              </a:xfrm>
              <a:prstGeom prst="flowChartSummingJunction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" name="Flecha derecha 9"/>
              <p:cNvSpPr/>
              <p:nvPr/>
            </p:nvSpPr>
            <p:spPr>
              <a:xfrm rot="5400000">
                <a:off x="3023314" y="4549464"/>
                <a:ext cx="2917065" cy="180304"/>
              </a:xfrm>
              <a:prstGeom prst="rightArrow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17" name="Grupo 16"/>
          <p:cNvGrpSpPr/>
          <p:nvPr/>
        </p:nvGrpSpPr>
        <p:grpSpPr>
          <a:xfrm>
            <a:off x="4898059" y="1087011"/>
            <a:ext cx="3841612" cy="5643742"/>
            <a:chOff x="4898059" y="1087011"/>
            <a:chExt cx="3841612" cy="5643742"/>
          </a:xfrm>
        </p:grpSpPr>
        <p:sp>
          <p:nvSpPr>
            <p:cNvPr id="4" name="CuadroTexto 3"/>
            <p:cNvSpPr txBox="1"/>
            <p:nvPr/>
          </p:nvSpPr>
          <p:spPr>
            <a:xfrm>
              <a:off x="5027511" y="3434441"/>
              <a:ext cx="35827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FLAMENCO</a:t>
              </a:r>
            </a:p>
            <a:p>
              <a:pPr algn="ctr"/>
              <a:r>
                <a:rPr lang="en-US" sz="2000" dirty="0"/>
                <a:t>Typical </a:t>
              </a:r>
              <a:r>
                <a:rPr lang="en-US" sz="2000" dirty="0" smtClean="0"/>
                <a:t>clothes from Andalucía.</a:t>
              </a:r>
              <a:endParaRPr lang="es-ES" sz="2000" dirty="0" smtClean="0"/>
            </a:p>
          </p:txBody>
        </p:sp>
        <p:pic>
          <p:nvPicPr>
            <p:cNvPr id="3074" name="Picture 2" descr="Dónde encontrar trajes de flamenca económicos - Bulevar Su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8059" y="4191248"/>
              <a:ext cx="3841612" cy="2539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upo 10"/>
            <p:cNvGrpSpPr/>
            <p:nvPr/>
          </p:nvGrpSpPr>
          <p:grpSpPr>
            <a:xfrm>
              <a:off x="5027511" y="1087011"/>
              <a:ext cx="3442993" cy="2322970"/>
              <a:chOff x="0" y="759854"/>
              <a:chExt cx="9144924" cy="6458341"/>
            </a:xfrm>
          </p:grpSpPr>
          <p:pic>
            <p:nvPicPr>
              <p:cNvPr id="12" name="Picture 4" descr="Torrejón de Ardoz ubicada en España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759854"/>
                <a:ext cx="9144924" cy="52243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Rectángulo 12"/>
              <p:cNvSpPr/>
              <p:nvPr/>
            </p:nvSpPr>
            <p:spPr>
              <a:xfrm>
                <a:off x="2535075" y="5934670"/>
                <a:ext cx="3849840" cy="128352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s-ES" sz="2400" b="1" cap="none" spc="0" dirty="0" smtClean="0">
                    <a:ln w="28575">
                      <a:solidFill>
                        <a:srgbClr val="7030A0"/>
                      </a:solidFill>
                      <a:prstDash val="solid"/>
                    </a:ln>
                    <a:solidFill>
                      <a:srgbClr val="FFC00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</a:rPr>
                  <a:t>Andalucía</a:t>
                </a:r>
                <a:endParaRPr lang="es-ES" sz="5400" b="1" cap="none" spc="0" dirty="0">
                  <a:ln w="28575">
                    <a:solidFill>
                      <a:srgbClr val="7030A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4" name="Y 13"/>
              <p:cNvSpPr/>
              <p:nvPr/>
            </p:nvSpPr>
            <p:spPr>
              <a:xfrm>
                <a:off x="4391694" y="4371928"/>
                <a:ext cx="180304" cy="180304"/>
              </a:xfrm>
              <a:prstGeom prst="flowChartSummingJunction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" name="Flecha derecha 14"/>
              <p:cNvSpPr/>
              <p:nvPr/>
            </p:nvSpPr>
            <p:spPr>
              <a:xfrm rot="5400000">
                <a:off x="3765838" y="5291989"/>
                <a:ext cx="1432017" cy="180304"/>
              </a:xfrm>
              <a:prstGeom prst="rightArrow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92181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92353" y="0"/>
            <a:ext cx="74937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SOME IMPORTANT CITIES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528" y="1961030"/>
            <a:ext cx="4825760" cy="3410204"/>
          </a:xfrm>
          <a:prstGeom prst="rect">
            <a:avLst/>
          </a:prstGeom>
        </p:spPr>
      </p:pic>
      <p:grpSp>
        <p:nvGrpSpPr>
          <p:cNvPr id="36" name="Grupo 35"/>
          <p:cNvGrpSpPr/>
          <p:nvPr/>
        </p:nvGrpSpPr>
        <p:grpSpPr>
          <a:xfrm>
            <a:off x="5849471" y="923330"/>
            <a:ext cx="3294529" cy="2182941"/>
            <a:chOff x="5849471" y="923330"/>
            <a:chExt cx="3294529" cy="218294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14643" y="923330"/>
              <a:ext cx="2529357" cy="1510588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7216190" y="2433918"/>
              <a:ext cx="1326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BARCELONA</a:t>
              </a:r>
              <a:endParaRPr lang="es-ES" dirty="0"/>
            </a:p>
          </p:txBody>
        </p:sp>
        <p:cxnSp>
          <p:nvCxnSpPr>
            <p:cNvPr id="7" name="Conector recto de flecha 6"/>
            <p:cNvCxnSpPr>
              <a:stCxn id="5" idx="1"/>
            </p:cNvCxnSpPr>
            <p:nvPr/>
          </p:nvCxnSpPr>
          <p:spPr>
            <a:xfrm flipH="1">
              <a:off x="5849471" y="2618584"/>
              <a:ext cx="1366719" cy="48768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upo 33"/>
          <p:cNvGrpSpPr/>
          <p:nvPr/>
        </p:nvGrpSpPr>
        <p:grpSpPr>
          <a:xfrm>
            <a:off x="53788" y="3198602"/>
            <a:ext cx="4199620" cy="1810408"/>
            <a:chOff x="53788" y="3198602"/>
            <a:chExt cx="4199620" cy="1810408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788" y="3198602"/>
              <a:ext cx="1923470" cy="1441076"/>
            </a:xfrm>
            <a:prstGeom prst="rect">
              <a:avLst/>
            </a:prstGeom>
          </p:spPr>
        </p:pic>
        <p:sp>
          <p:nvSpPr>
            <p:cNvPr id="10" name="CuadroTexto 9"/>
            <p:cNvSpPr txBox="1"/>
            <p:nvPr/>
          </p:nvSpPr>
          <p:spPr>
            <a:xfrm>
              <a:off x="455678" y="4639678"/>
              <a:ext cx="982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MADRID</a:t>
              </a:r>
              <a:endParaRPr lang="es-ES" dirty="0"/>
            </a:p>
          </p:txBody>
        </p:sp>
        <p:cxnSp>
          <p:nvCxnSpPr>
            <p:cNvPr id="12" name="Conector recto de flecha 11"/>
            <p:cNvCxnSpPr>
              <a:stCxn id="10" idx="3"/>
            </p:cNvCxnSpPr>
            <p:nvPr/>
          </p:nvCxnSpPr>
          <p:spPr>
            <a:xfrm flipV="1">
              <a:off x="1438639" y="3383943"/>
              <a:ext cx="2814769" cy="14404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upo 34"/>
          <p:cNvGrpSpPr/>
          <p:nvPr/>
        </p:nvGrpSpPr>
        <p:grpSpPr>
          <a:xfrm>
            <a:off x="114881" y="4464424"/>
            <a:ext cx="3568419" cy="2210669"/>
            <a:chOff x="114881" y="4464424"/>
            <a:chExt cx="3568419" cy="2210669"/>
          </a:xfrm>
        </p:grpSpPr>
        <p:pic>
          <p:nvPicPr>
            <p:cNvPr id="4098" name="Picture 2" descr="Los mejores sitios de Sevilla: la guía definiti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881" y="5158501"/>
              <a:ext cx="1862377" cy="1156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uadroTexto 13"/>
            <p:cNvSpPr txBox="1"/>
            <p:nvPr/>
          </p:nvSpPr>
          <p:spPr>
            <a:xfrm>
              <a:off x="585846" y="6305761"/>
              <a:ext cx="920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SEVILLA</a:t>
              </a:r>
              <a:endParaRPr lang="es-ES" dirty="0"/>
            </a:p>
          </p:txBody>
        </p:sp>
        <p:cxnSp>
          <p:nvCxnSpPr>
            <p:cNvPr id="15" name="Conector recto de flecha 14"/>
            <p:cNvCxnSpPr>
              <a:stCxn id="14" idx="3"/>
            </p:cNvCxnSpPr>
            <p:nvPr/>
          </p:nvCxnSpPr>
          <p:spPr>
            <a:xfrm flipV="1">
              <a:off x="1506291" y="4464424"/>
              <a:ext cx="2177009" cy="202600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o 30"/>
          <p:cNvGrpSpPr/>
          <p:nvPr/>
        </p:nvGrpSpPr>
        <p:grpSpPr>
          <a:xfrm>
            <a:off x="114881" y="923330"/>
            <a:ext cx="2870366" cy="2038389"/>
            <a:chOff x="114881" y="923330"/>
            <a:chExt cx="2870366" cy="2038389"/>
          </a:xfrm>
        </p:grpSpPr>
        <p:pic>
          <p:nvPicPr>
            <p:cNvPr id="4100" name="Picture 4" descr="Las mejores cosas que ver en Santiago de Compostela en un dí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881" y="923330"/>
              <a:ext cx="1862377" cy="1344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CuadroTexto 20"/>
            <p:cNvSpPr txBox="1"/>
            <p:nvPr/>
          </p:nvSpPr>
          <p:spPr>
            <a:xfrm>
              <a:off x="114882" y="2315388"/>
              <a:ext cx="15256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smtClean="0"/>
                <a:t>SANTIAGO DE COMPOSTELA</a:t>
              </a:r>
              <a:endParaRPr lang="es-ES" dirty="0"/>
            </a:p>
          </p:txBody>
        </p:sp>
        <p:cxnSp>
          <p:nvCxnSpPr>
            <p:cNvPr id="22" name="Conector recto de flecha 21"/>
            <p:cNvCxnSpPr>
              <a:stCxn id="21" idx="3"/>
            </p:cNvCxnSpPr>
            <p:nvPr/>
          </p:nvCxnSpPr>
          <p:spPr>
            <a:xfrm flipV="1">
              <a:off x="1640542" y="2506809"/>
              <a:ext cx="1344705" cy="13174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upo 36"/>
          <p:cNvGrpSpPr/>
          <p:nvPr/>
        </p:nvGrpSpPr>
        <p:grpSpPr>
          <a:xfrm>
            <a:off x="4085189" y="2924197"/>
            <a:ext cx="5110456" cy="1737209"/>
            <a:chOff x="4085189" y="2924197"/>
            <a:chExt cx="5110456" cy="1737209"/>
          </a:xfrm>
        </p:grpSpPr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66288" y="2924197"/>
              <a:ext cx="2529357" cy="1295031"/>
            </a:xfrm>
            <a:prstGeom prst="rect">
              <a:avLst/>
            </a:prstGeom>
          </p:spPr>
        </p:pic>
        <p:sp>
          <p:nvSpPr>
            <p:cNvPr id="27" name="CuadroTexto 26"/>
            <p:cNvSpPr txBox="1"/>
            <p:nvPr/>
          </p:nvSpPr>
          <p:spPr>
            <a:xfrm>
              <a:off x="7216190" y="4292074"/>
              <a:ext cx="9475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TOLEDO</a:t>
              </a:r>
              <a:endParaRPr lang="es-ES" dirty="0"/>
            </a:p>
          </p:txBody>
        </p:sp>
        <p:cxnSp>
          <p:nvCxnSpPr>
            <p:cNvPr id="28" name="Conector recto de flecha 27"/>
            <p:cNvCxnSpPr>
              <a:stCxn id="27" idx="1"/>
            </p:cNvCxnSpPr>
            <p:nvPr/>
          </p:nvCxnSpPr>
          <p:spPr>
            <a:xfrm flipH="1" flipV="1">
              <a:off x="4085189" y="3666132"/>
              <a:ext cx="3131001" cy="81060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upo 37"/>
          <p:cNvGrpSpPr/>
          <p:nvPr/>
        </p:nvGrpSpPr>
        <p:grpSpPr>
          <a:xfrm>
            <a:off x="4253408" y="4549586"/>
            <a:ext cx="4890592" cy="2290951"/>
            <a:chOff x="4253408" y="4549586"/>
            <a:chExt cx="4890592" cy="2290951"/>
          </a:xfrm>
        </p:grpSpPr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66288" y="4770903"/>
              <a:ext cx="2477712" cy="1651808"/>
            </a:xfrm>
            <a:prstGeom prst="rect">
              <a:avLst/>
            </a:prstGeom>
          </p:spPr>
        </p:pic>
        <p:sp>
          <p:nvSpPr>
            <p:cNvPr id="32" name="CuadroTexto 31"/>
            <p:cNvSpPr txBox="1"/>
            <p:nvPr/>
          </p:nvSpPr>
          <p:spPr>
            <a:xfrm>
              <a:off x="7437958" y="6471205"/>
              <a:ext cx="11430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GRANADA</a:t>
              </a:r>
              <a:endParaRPr lang="es-ES" dirty="0"/>
            </a:p>
          </p:txBody>
        </p:sp>
        <p:cxnSp>
          <p:nvCxnSpPr>
            <p:cNvPr id="33" name="Conector recto de flecha 32"/>
            <p:cNvCxnSpPr>
              <a:stCxn id="32" idx="1"/>
            </p:cNvCxnSpPr>
            <p:nvPr/>
          </p:nvCxnSpPr>
          <p:spPr>
            <a:xfrm flipH="1" flipV="1">
              <a:off x="4253408" y="4549586"/>
              <a:ext cx="3184550" cy="210628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320721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62878" y="0"/>
            <a:ext cx="69527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SOME FAMOUS PEOPLE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18" name="Grupo 17"/>
          <p:cNvGrpSpPr/>
          <p:nvPr/>
        </p:nvGrpSpPr>
        <p:grpSpPr>
          <a:xfrm>
            <a:off x="6868953" y="4279909"/>
            <a:ext cx="1875020" cy="2357524"/>
            <a:chOff x="6868953" y="4279909"/>
            <a:chExt cx="1875020" cy="2357524"/>
          </a:xfrm>
        </p:grpSpPr>
        <p:sp>
          <p:nvSpPr>
            <p:cNvPr id="10" name="CuadroTexto 9"/>
            <p:cNvSpPr txBox="1"/>
            <p:nvPr/>
          </p:nvSpPr>
          <p:spPr>
            <a:xfrm flipH="1">
              <a:off x="6953022" y="5714103"/>
              <a:ext cx="17068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smtClean="0"/>
                <a:t>PEDRO CAVADAS</a:t>
              </a:r>
            </a:p>
            <a:p>
              <a:pPr algn="ctr"/>
              <a:r>
                <a:rPr lang="es-ES" dirty="0" smtClean="0"/>
                <a:t>(doctor)</a:t>
              </a:r>
              <a:endParaRPr lang="es-ES" dirty="0"/>
            </a:p>
          </p:txBody>
        </p:sp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68953" y="4279909"/>
              <a:ext cx="1875020" cy="1406862"/>
            </a:xfrm>
            <a:prstGeom prst="rect">
              <a:avLst/>
            </a:prstGeom>
          </p:spPr>
        </p:pic>
      </p:grpSp>
      <p:grpSp>
        <p:nvGrpSpPr>
          <p:cNvPr id="17" name="Grupo 16"/>
          <p:cNvGrpSpPr/>
          <p:nvPr/>
        </p:nvGrpSpPr>
        <p:grpSpPr>
          <a:xfrm>
            <a:off x="4639246" y="4279909"/>
            <a:ext cx="1908687" cy="2080525"/>
            <a:chOff x="4639246" y="4279909"/>
            <a:chExt cx="1908687" cy="2080525"/>
          </a:xfrm>
        </p:grpSpPr>
        <p:sp>
          <p:nvSpPr>
            <p:cNvPr id="9" name="CuadroTexto 8"/>
            <p:cNvSpPr txBox="1"/>
            <p:nvPr/>
          </p:nvSpPr>
          <p:spPr>
            <a:xfrm flipH="1">
              <a:off x="4726788" y="5714103"/>
              <a:ext cx="15813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smtClean="0"/>
                <a:t>ROSALÍA</a:t>
              </a:r>
            </a:p>
            <a:p>
              <a:pPr algn="ctr"/>
              <a:r>
                <a:rPr lang="es-ES" dirty="0" smtClean="0"/>
                <a:t>(</a:t>
              </a:r>
              <a:r>
                <a:rPr lang="es-ES" dirty="0" err="1" smtClean="0"/>
                <a:t>singer</a:t>
              </a:r>
              <a:r>
                <a:rPr lang="es-ES" dirty="0" smtClean="0"/>
                <a:t>)</a:t>
              </a:r>
              <a:endParaRPr lang="es-ES" dirty="0"/>
            </a:p>
          </p:txBody>
        </p:sp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9246" y="4279909"/>
              <a:ext cx="1908687" cy="1394312"/>
            </a:xfrm>
            <a:prstGeom prst="rect">
              <a:avLst/>
            </a:prstGeom>
          </p:spPr>
        </p:pic>
      </p:grpSp>
      <p:grpSp>
        <p:nvGrpSpPr>
          <p:cNvPr id="16" name="Grupo 15"/>
          <p:cNvGrpSpPr/>
          <p:nvPr/>
        </p:nvGrpSpPr>
        <p:grpSpPr>
          <a:xfrm>
            <a:off x="2336896" y="4279909"/>
            <a:ext cx="1908687" cy="2357524"/>
            <a:chOff x="2336896" y="4279909"/>
            <a:chExt cx="1908687" cy="2357524"/>
          </a:xfrm>
        </p:grpSpPr>
        <p:sp>
          <p:nvSpPr>
            <p:cNvPr id="8" name="CuadroTexto 7"/>
            <p:cNvSpPr txBox="1"/>
            <p:nvPr/>
          </p:nvSpPr>
          <p:spPr>
            <a:xfrm flipH="1">
              <a:off x="2500553" y="5714103"/>
              <a:ext cx="15813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smtClean="0"/>
                <a:t>PENELOPE CRUZ</a:t>
              </a:r>
            </a:p>
            <a:p>
              <a:pPr algn="ctr"/>
              <a:r>
                <a:rPr lang="es-ES" dirty="0" smtClean="0"/>
                <a:t>(</a:t>
              </a:r>
              <a:r>
                <a:rPr lang="es-ES" dirty="0" err="1" smtClean="0"/>
                <a:t>actress</a:t>
              </a:r>
              <a:r>
                <a:rPr lang="es-ES" dirty="0" smtClean="0"/>
                <a:t>)</a:t>
              </a:r>
              <a:endParaRPr lang="es-ES" dirty="0"/>
            </a:p>
          </p:txBody>
        </p:sp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36896" y="4279909"/>
              <a:ext cx="1908687" cy="1394312"/>
            </a:xfrm>
            <a:prstGeom prst="rect">
              <a:avLst/>
            </a:prstGeom>
          </p:spPr>
        </p:pic>
      </p:grpSp>
      <p:grpSp>
        <p:nvGrpSpPr>
          <p:cNvPr id="15" name="Grupo 14"/>
          <p:cNvGrpSpPr/>
          <p:nvPr/>
        </p:nvGrpSpPr>
        <p:grpSpPr>
          <a:xfrm>
            <a:off x="105135" y="4279909"/>
            <a:ext cx="2071251" cy="2357524"/>
            <a:chOff x="105135" y="4279909"/>
            <a:chExt cx="2071251" cy="2357524"/>
          </a:xfrm>
        </p:grpSpPr>
        <p:sp>
          <p:nvSpPr>
            <p:cNvPr id="7" name="CuadroTexto 6"/>
            <p:cNvSpPr txBox="1"/>
            <p:nvPr/>
          </p:nvSpPr>
          <p:spPr>
            <a:xfrm flipH="1">
              <a:off x="274318" y="5714103"/>
              <a:ext cx="15813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smtClean="0"/>
                <a:t>ANTONIO BANDERAS</a:t>
              </a:r>
            </a:p>
            <a:p>
              <a:pPr algn="ctr"/>
              <a:r>
                <a:rPr lang="es-ES" dirty="0" smtClean="0"/>
                <a:t>(actor)</a:t>
              </a:r>
              <a:endParaRPr lang="es-ES" dirty="0"/>
            </a:p>
          </p:txBody>
        </p:sp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5"/>
            <a:srcRect r="10870"/>
            <a:stretch/>
          </p:blipFill>
          <p:spPr>
            <a:xfrm>
              <a:off x="105135" y="4279909"/>
              <a:ext cx="2071251" cy="1394312"/>
            </a:xfrm>
            <a:prstGeom prst="rect">
              <a:avLst/>
            </a:prstGeom>
          </p:spPr>
        </p:pic>
      </p:grpSp>
      <p:grpSp>
        <p:nvGrpSpPr>
          <p:cNvPr id="26" name="Grupo 25"/>
          <p:cNvGrpSpPr/>
          <p:nvPr/>
        </p:nvGrpSpPr>
        <p:grpSpPr>
          <a:xfrm>
            <a:off x="127252" y="1707039"/>
            <a:ext cx="2071252" cy="2080525"/>
            <a:chOff x="127252" y="1707039"/>
            <a:chExt cx="2071252" cy="2080525"/>
          </a:xfrm>
        </p:grpSpPr>
        <p:sp>
          <p:nvSpPr>
            <p:cNvPr id="3" name="CuadroTexto 2"/>
            <p:cNvSpPr txBox="1"/>
            <p:nvPr/>
          </p:nvSpPr>
          <p:spPr>
            <a:xfrm flipH="1">
              <a:off x="274318" y="3141233"/>
              <a:ext cx="15813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smtClean="0"/>
                <a:t>RAFA NADAL</a:t>
              </a:r>
            </a:p>
            <a:p>
              <a:pPr algn="ctr"/>
              <a:r>
                <a:rPr lang="es-ES" dirty="0" smtClean="0"/>
                <a:t>(</a:t>
              </a:r>
              <a:r>
                <a:rPr lang="es-ES" dirty="0" err="1" smtClean="0"/>
                <a:t>tennis</a:t>
              </a:r>
              <a:r>
                <a:rPr lang="es-ES" dirty="0" smtClean="0"/>
                <a:t> </a:t>
              </a:r>
              <a:r>
                <a:rPr lang="es-ES" dirty="0" err="1" smtClean="0"/>
                <a:t>player</a:t>
              </a:r>
              <a:r>
                <a:rPr lang="es-ES" dirty="0" smtClean="0"/>
                <a:t>)</a:t>
              </a:r>
              <a:endParaRPr lang="es-ES" dirty="0"/>
            </a:p>
          </p:txBody>
        </p:sp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27252" y="1707039"/>
              <a:ext cx="2071252" cy="1394312"/>
            </a:xfrm>
            <a:prstGeom prst="rect">
              <a:avLst/>
            </a:prstGeom>
          </p:spPr>
        </p:pic>
      </p:grpSp>
      <p:grpSp>
        <p:nvGrpSpPr>
          <p:cNvPr id="25" name="Grupo 24"/>
          <p:cNvGrpSpPr/>
          <p:nvPr/>
        </p:nvGrpSpPr>
        <p:grpSpPr>
          <a:xfrm>
            <a:off x="2336896" y="1707038"/>
            <a:ext cx="2021381" cy="2357525"/>
            <a:chOff x="2336896" y="1707038"/>
            <a:chExt cx="2021381" cy="2357525"/>
          </a:xfrm>
        </p:grpSpPr>
        <p:sp>
          <p:nvSpPr>
            <p:cNvPr id="4" name="CuadroTexto 3"/>
            <p:cNvSpPr txBox="1"/>
            <p:nvPr/>
          </p:nvSpPr>
          <p:spPr>
            <a:xfrm flipH="1">
              <a:off x="2500553" y="3141233"/>
              <a:ext cx="15813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smtClean="0"/>
                <a:t>PAU GASOL</a:t>
              </a:r>
            </a:p>
            <a:p>
              <a:pPr algn="ctr"/>
              <a:r>
                <a:rPr lang="es-ES" dirty="0" smtClean="0"/>
                <a:t>(</a:t>
              </a:r>
              <a:r>
                <a:rPr lang="es-ES" dirty="0" err="1" smtClean="0"/>
                <a:t>basketbal</a:t>
              </a:r>
              <a:r>
                <a:rPr lang="es-ES" dirty="0" smtClean="0"/>
                <a:t> </a:t>
              </a:r>
              <a:r>
                <a:rPr lang="es-ES" dirty="0" err="1" smtClean="0"/>
                <a:t>player</a:t>
              </a:r>
              <a:r>
                <a:rPr lang="es-ES" dirty="0" smtClean="0"/>
                <a:t>)</a:t>
              </a:r>
              <a:endParaRPr lang="es-ES" dirty="0"/>
            </a:p>
          </p:txBody>
        </p:sp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36896" y="1707038"/>
              <a:ext cx="2021381" cy="1466945"/>
            </a:xfrm>
            <a:prstGeom prst="rect">
              <a:avLst/>
            </a:prstGeom>
          </p:spPr>
        </p:pic>
      </p:grpSp>
      <p:grpSp>
        <p:nvGrpSpPr>
          <p:cNvPr id="24" name="Grupo 23"/>
          <p:cNvGrpSpPr/>
          <p:nvPr/>
        </p:nvGrpSpPr>
        <p:grpSpPr>
          <a:xfrm>
            <a:off x="4582898" y="1707037"/>
            <a:ext cx="2021381" cy="2357526"/>
            <a:chOff x="4582898" y="1707037"/>
            <a:chExt cx="2021381" cy="2357526"/>
          </a:xfrm>
        </p:grpSpPr>
        <p:sp>
          <p:nvSpPr>
            <p:cNvPr id="5" name="CuadroTexto 4"/>
            <p:cNvSpPr txBox="1"/>
            <p:nvPr/>
          </p:nvSpPr>
          <p:spPr>
            <a:xfrm flipH="1">
              <a:off x="4726788" y="3141233"/>
              <a:ext cx="15813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smtClean="0"/>
                <a:t>MIREIA BELMONTE</a:t>
              </a:r>
            </a:p>
            <a:p>
              <a:pPr algn="ctr"/>
              <a:r>
                <a:rPr lang="es-ES" dirty="0" smtClean="0"/>
                <a:t>(</a:t>
              </a:r>
              <a:r>
                <a:rPr lang="es-ES" dirty="0" err="1" smtClean="0"/>
                <a:t>swimmer</a:t>
              </a:r>
              <a:r>
                <a:rPr lang="es-ES" dirty="0" smtClean="0"/>
                <a:t>)</a:t>
              </a:r>
              <a:endParaRPr lang="es-ES" dirty="0"/>
            </a:p>
          </p:txBody>
        </p:sp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82898" y="1707037"/>
              <a:ext cx="2021381" cy="1466945"/>
            </a:xfrm>
            <a:prstGeom prst="rect">
              <a:avLst/>
            </a:prstGeom>
          </p:spPr>
        </p:pic>
      </p:grpSp>
      <p:grpSp>
        <p:nvGrpSpPr>
          <p:cNvPr id="23" name="Grupo 22"/>
          <p:cNvGrpSpPr/>
          <p:nvPr/>
        </p:nvGrpSpPr>
        <p:grpSpPr>
          <a:xfrm>
            <a:off x="6798525" y="1697207"/>
            <a:ext cx="2015876" cy="2090357"/>
            <a:chOff x="6798525" y="1697207"/>
            <a:chExt cx="2015876" cy="2090357"/>
          </a:xfrm>
        </p:grpSpPr>
        <p:sp>
          <p:nvSpPr>
            <p:cNvPr id="6" name="CuadroTexto 5"/>
            <p:cNvSpPr txBox="1"/>
            <p:nvPr/>
          </p:nvSpPr>
          <p:spPr>
            <a:xfrm flipH="1">
              <a:off x="6953022" y="3141233"/>
              <a:ext cx="1706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 smtClean="0"/>
                <a:t>ANDRÉS INIESTA</a:t>
              </a:r>
            </a:p>
            <a:p>
              <a:pPr algn="ctr"/>
              <a:r>
                <a:rPr lang="es-ES" dirty="0" smtClean="0"/>
                <a:t>(</a:t>
              </a:r>
              <a:r>
                <a:rPr lang="es-ES" dirty="0" err="1" smtClean="0"/>
                <a:t>football</a:t>
              </a:r>
              <a:r>
                <a:rPr lang="es-ES" dirty="0" smtClean="0"/>
                <a:t> </a:t>
              </a:r>
              <a:r>
                <a:rPr lang="es-ES" dirty="0" err="1" smtClean="0"/>
                <a:t>player</a:t>
              </a:r>
              <a:r>
                <a:rPr lang="es-ES" dirty="0" smtClean="0"/>
                <a:t>)</a:t>
              </a:r>
              <a:endParaRPr lang="es-ES" dirty="0"/>
            </a:p>
          </p:txBody>
        </p:sp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98525" y="1697207"/>
              <a:ext cx="2015876" cy="14440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84667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</TotalTime>
  <Words>345</Words>
  <Application>Microsoft Office PowerPoint</Application>
  <PresentationFormat>Presentación en pantalla (4:3)</PresentationFormat>
  <Paragraphs>56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23</cp:revision>
  <dcterms:created xsi:type="dcterms:W3CDTF">2021-05-03T10:45:51Z</dcterms:created>
  <dcterms:modified xsi:type="dcterms:W3CDTF">2021-05-04T09:54:02Z</dcterms:modified>
</cp:coreProperties>
</file>